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" sz="4400" spc="-1" strike="noStrike">
                <a:latin typeface="Arial"/>
              </a:rPr>
              <a:t>Click to edit the title text format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latin typeface="Arial"/>
              </a:rPr>
              <a:t>Click to edit the outline text format</a:t>
            </a:r>
            <a:endParaRPr b="0" lang="e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800" spc="-1" strike="noStrike">
                <a:latin typeface="Arial"/>
              </a:rPr>
              <a:t>Second Outline Level</a:t>
            </a:r>
            <a:endParaRPr b="0" lang="e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400" spc="-1" strike="noStrike">
                <a:latin typeface="Arial"/>
              </a:rPr>
              <a:t>Third Outline Level</a:t>
            </a:r>
            <a:endParaRPr b="0" lang="e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000" spc="-1" strike="noStrike">
                <a:latin typeface="Arial"/>
              </a:rPr>
              <a:t>Fourth Outline Level</a:t>
            </a:r>
            <a:endParaRPr b="0" lang="e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Fifth Outline Level</a:t>
            </a:r>
            <a:endParaRPr b="0" lang="e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Sixth Outline Level</a:t>
            </a:r>
            <a:endParaRPr b="0" lang="e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Seventh Outline Level</a:t>
            </a:r>
            <a:endParaRPr b="0" lang="e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" sz="4400" spc="-1" strike="noStrike">
                <a:latin typeface="Arial"/>
              </a:rPr>
              <a:t>Click to edit the title text format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latin typeface="Arial"/>
              </a:rPr>
              <a:t>Click to edit the outline text format</a:t>
            </a:r>
            <a:endParaRPr b="0" lang="e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800" spc="-1" strike="noStrike">
                <a:latin typeface="Arial"/>
              </a:rPr>
              <a:t>Second Outline Level</a:t>
            </a:r>
            <a:endParaRPr b="0" lang="e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400" spc="-1" strike="noStrike">
                <a:latin typeface="Arial"/>
              </a:rPr>
              <a:t>Third Outline Level</a:t>
            </a:r>
            <a:endParaRPr b="0" lang="e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000" spc="-1" strike="noStrike">
                <a:latin typeface="Arial"/>
              </a:rPr>
              <a:t>Fourth Outline Level</a:t>
            </a:r>
            <a:endParaRPr b="0" lang="e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Fifth Outline Level</a:t>
            </a:r>
            <a:endParaRPr b="0" lang="e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Sixth Outline Level</a:t>
            </a:r>
            <a:endParaRPr b="0" lang="e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Seventh Outline Level</a:t>
            </a:r>
            <a:endParaRPr b="0" lang="e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04000" y="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Check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504000" y="806400"/>
            <a:ext cx="9069480" cy="432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 rtl="1">
              <a:lnSpc>
                <a:spcPct val="10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 בוצעו השוואות בין 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 סוגי מוטציות: </a:t>
            </a:r>
            <a:endParaRPr b="0" lang="en" sz="3200" spc="-1" strike="noStrike"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) תמיר – שכנים קרובים ל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100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 דורות ואחכ שכנים רחוקים</a:t>
            </a:r>
            <a:endParaRPr b="0" lang="en" sz="3200" spc="-1" strike="noStrike"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) עמי – שכנים רחוקים ל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100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 דורות ואחכ שכנים קרובים</a:t>
            </a:r>
            <a:endParaRPr b="0" lang="en" sz="3200" spc="-1" strike="noStrike"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) משולב – שכנים רחוקים ל-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100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 דורות, שכנים קרובים ל-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150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 דורות נוספים ואחכ (אחרי 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250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 דורות) שוב שכנים רחוקים</a:t>
            </a:r>
            <a:endParaRPr b="0" lang="en" sz="3200" spc="-1" strike="noStrike"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) רנדומלי </a:t>
            </a:r>
            <a:endParaRPr b="0" lang="en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4846320" y="274320"/>
            <a:ext cx="4528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4</a:t>
            </a:r>
            <a:r>
              <a:rPr b="0" lang="en" sz="1800" spc="-1" strike="noStrike">
                <a:latin typeface="Arial"/>
              </a:rPr>
              <a:t>א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548640" y="567000"/>
            <a:ext cx="8777880" cy="504324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548640" y="567000"/>
            <a:ext cx="8777880" cy="504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4846320" y="274320"/>
            <a:ext cx="4528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4</a:t>
            </a:r>
            <a:r>
              <a:rPr b="0" lang="en" sz="1800" spc="-1" strike="noStrike">
                <a:latin typeface="Arial"/>
              </a:rPr>
              <a:t>א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548640" y="573120"/>
            <a:ext cx="8776440" cy="509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846320" y="274320"/>
            <a:ext cx="44424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ב</a:t>
            </a:r>
            <a:r>
              <a:rPr b="0" lang="en" sz="1800" spc="-1" strike="noStrike">
                <a:latin typeface="Arial"/>
              </a:rPr>
              <a:t>1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182880" y="548640"/>
            <a:ext cx="9235080" cy="475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4846320" y="274320"/>
            <a:ext cx="44424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ב</a:t>
            </a:r>
            <a:r>
              <a:rPr b="0" lang="en" sz="1800" spc="-1" strike="noStrike">
                <a:latin typeface="Arial"/>
              </a:rPr>
              <a:t>1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2134440" y="822960"/>
            <a:ext cx="6095160" cy="45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846320" y="274320"/>
            <a:ext cx="44424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ב</a:t>
            </a:r>
            <a:r>
              <a:rPr b="0" lang="en" sz="1800" spc="-1" strike="noStrike">
                <a:latin typeface="Arial"/>
              </a:rPr>
              <a:t>1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1951200" y="914400"/>
            <a:ext cx="6095160" cy="45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846320" y="274320"/>
            <a:ext cx="44424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ב</a:t>
            </a:r>
            <a:r>
              <a:rPr b="0" lang="en" sz="1800" spc="-1" strike="noStrike">
                <a:latin typeface="Arial"/>
              </a:rPr>
              <a:t>2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182880" y="548640"/>
            <a:ext cx="9457200" cy="475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4846320" y="274320"/>
            <a:ext cx="44424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ב</a:t>
            </a:r>
            <a:r>
              <a:rPr b="0" lang="en" sz="1800" spc="-1" strike="noStrike">
                <a:latin typeface="Arial"/>
              </a:rPr>
              <a:t>2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1737360" y="823320"/>
            <a:ext cx="6095160" cy="45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846320" y="274320"/>
            <a:ext cx="44424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ב</a:t>
            </a:r>
            <a:r>
              <a:rPr b="0" lang="en" sz="1800" spc="-1" strike="noStrike">
                <a:latin typeface="Arial"/>
              </a:rPr>
              <a:t>2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2103120" y="640440"/>
            <a:ext cx="6095160" cy="45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846320" y="274320"/>
            <a:ext cx="44424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ב</a:t>
            </a:r>
            <a:r>
              <a:rPr b="0" lang="en" sz="1800" spc="-1" strike="noStrike">
                <a:latin typeface="Arial"/>
              </a:rPr>
              <a:t>3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365760" y="547560"/>
            <a:ext cx="9457200" cy="502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4846320" y="274320"/>
            <a:ext cx="44424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ב</a:t>
            </a:r>
            <a:r>
              <a:rPr b="0" lang="en" sz="1800" spc="-1" strike="noStrike">
                <a:latin typeface="Arial"/>
              </a:rPr>
              <a:t>3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1737360" y="823320"/>
            <a:ext cx="6095160" cy="45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תנאי עצירה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 algn="r" rtl="1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בוצעו השוואות עם מספר תנאי עצירה:</a:t>
            </a:r>
            <a:endParaRPr b="0" lang="en" sz="3200" spc="-1" strike="noStrike">
              <a:latin typeface="Arial"/>
            </a:endParaRPr>
          </a:p>
          <a:p>
            <a:pPr marL="432000" indent="-321840" algn="r" rtl="1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) רגיל – 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1240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 דורות</a:t>
            </a:r>
            <a:endParaRPr b="0" lang="en" sz="3200" spc="-1" strike="noStrike">
              <a:latin typeface="Arial"/>
            </a:endParaRPr>
          </a:p>
          <a:p>
            <a:pPr marL="432000" indent="-321840" algn="r" rtl="1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)אגרסיבי – 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1240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 דורות וקצב התכנסות שונה מ-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 לאחר 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30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 דורות (עבור קונספט) </a:t>
            </a:r>
            <a:endParaRPr b="0" lang="en" sz="3200" spc="-1" strike="noStrike">
              <a:latin typeface="Arial"/>
            </a:endParaRPr>
          </a:p>
          <a:p>
            <a:pPr algn="r" rtl="1">
              <a:lnSpc>
                <a:spcPct val="100000"/>
              </a:lnSpc>
              <a:spcBef>
                <a:spcPts val="1417"/>
              </a:spcBef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Noto Sans CJK SC"/>
              </a:rPr>
              <a:t>3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Noto Sans CJK SC"/>
              </a:rPr>
              <a:t>)בינוני – 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Noto Sans CJK SC"/>
              </a:rPr>
              <a:t>1240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Noto Sans CJK SC"/>
              </a:rPr>
              <a:t> דורות וקצב התכנסות 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שונה מ-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 לאחר 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50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 דורות (עבור קונספט)</a:t>
            </a:r>
            <a:endParaRPr b="0" lang="en" sz="3200" spc="-1" strike="noStrike">
              <a:latin typeface="Arial"/>
            </a:endParaRPr>
          </a:p>
          <a:p>
            <a:pPr algn="r" rtl="1">
              <a:lnSpc>
                <a:spcPct val="100000"/>
              </a:lnSpc>
              <a:spcBef>
                <a:spcPts val="1417"/>
              </a:spcBef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Noto Sans CJK SC"/>
              </a:rPr>
              <a:t>4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Noto Sans CJK SC"/>
              </a:rPr>
              <a:t>)מקל – 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Noto Sans CJK SC"/>
              </a:rPr>
              <a:t>1240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Noto Sans CJK SC"/>
              </a:rPr>
              <a:t> דורות וקצב התכנסות 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שונה מ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- לאחר 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100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 דורות (עבור קונספט)</a:t>
            </a:r>
            <a:endParaRPr b="0" lang="en" sz="3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846320" y="274320"/>
            <a:ext cx="44424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ב</a:t>
            </a:r>
            <a:r>
              <a:rPr b="0" lang="en" sz="1800" spc="-1" strike="noStrike">
                <a:latin typeface="Arial"/>
              </a:rPr>
              <a:t>3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1920240" y="1006200"/>
            <a:ext cx="6095160" cy="45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846320" y="274320"/>
            <a:ext cx="44424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ב</a:t>
            </a:r>
            <a:r>
              <a:rPr b="0" lang="en" sz="1800" spc="-1" strike="noStrike">
                <a:latin typeface="Arial"/>
              </a:rPr>
              <a:t>4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274320" y="639000"/>
            <a:ext cx="9457200" cy="484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4846320" y="274320"/>
            <a:ext cx="44424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ב</a:t>
            </a:r>
            <a:r>
              <a:rPr b="0" lang="en" sz="1800" spc="-1" strike="noStrike">
                <a:latin typeface="Arial"/>
              </a:rPr>
              <a:t>4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1463040" y="731520"/>
            <a:ext cx="6095160" cy="45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846320" y="274320"/>
            <a:ext cx="44424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ב</a:t>
            </a:r>
            <a:r>
              <a:rPr b="0" lang="en" sz="1800" spc="-1" strike="noStrike">
                <a:latin typeface="Arial"/>
              </a:rPr>
              <a:t>4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676880" y="914400"/>
            <a:ext cx="6095160" cy="45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846320" y="274320"/>
            <a:ext cx="4150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ג</a:t>
            </a:r>
            <a:r>
              <a:rPr b="0" lang="en" sz="1800" spc="-1" strike="noStrike">
                <a:latin typeface="Arial"/>
              </a:rPr>
              <a:t>1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326520" y="640080"/>
            <a:ext cx="9457200" cy="475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4846320" y="274320"/>
            <a:ext cx="4150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ג</a:t>
            </a:r>
            <a:r>
              <a:rPr b="0" lang="en" sz="1800" spc="-1" strike="noStrike">
                <a:latin typeface="Arial"/>
              </a:rPr>
              <a:t>1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1494000" y="731520"/>
            <a:ext cx="6095160" cy="45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846320" y="274320"/>
            <a:ext cx="4150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ג</a:t>
            </a:r>
            <a:r>
              <a:rPr b="0" lang="en" sz="1800" spc="-1" strike="noStrike">
                <a:latin typeface="Arial"/>
              </a:rPr>
              <a:t>1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1311120" y="914400"/>
            <a:ext cx="6095160" cy="45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4846320" y="274320"/>
            <a:ext cx="4150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ג</a:t>
            </a:r>
            <a:r>
              <a:rPr b="0" lang="en" sz="1800" spc="-1" strike="noStrike">
                <a:latin typeface="Arial"/>
              </a:rPr>
              <a:t>2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182880" y="547560"/>
            <a:ext cx="9457200" cy="493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846320" y="274320"/>
            <a:ext cx="4150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ג</a:t>
            </a:r>
            <a:r>
              <a:rPr b="0" lang="en" sz="1800" spc="-1" strike="noStrike">
                <a:latin typeface="Arial"/>
              </a:rPr>
              <a:t>2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2011680" y="914400"/>
            <a:ext cx="6095160" cy="45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846320" y="274320"/>
            <a:ext cx="4150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ג</a:t>
            </a:r>
            <a:r>
              <a:rPr b="0" lang="en" sz="1800" spc="-1" strike="noStrike">
                <a:latin typeface="Arial"/>
              </a:rPr>
              <a:t>2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1311120" y="823320"/>
            <a:ext cx="6095160" cy="45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WOI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התחלתי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 algn="r" rtl="1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בוצעו השוואות עם מספר 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WOI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 התחלתי:</a:t>
            </a:r>
            <a:endParaRPr b="0" lang="en" sz="3200" spc="-1" strike="noStrike">
              <a:latin typeface="Arial"/>
            </a:endParaRPr>
          </a:p>
          <a:p>
            <a:pPr marL="432000" indent="-321840" algn="r" rtl="1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א) ללא</a:t>
            </a:r>
            <a:endParaRPr b="0" lang="en" sz="3200" spc="-1" strike="noStrike">
              <a:latin typeface="Arial"/>
            </a:endParaRPr>
          </a:p>
          <a:p>
            <a:pPr marL="432000" indent="-321840" algn="r" rtl="1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ב) נקודת נדיר</a:t>
            </a:r>
            <a:endParaRPr b="0" lang="en" sz="3200" spc="-1" strike="noStrike">
              <a:latin typeface="Arial"/>
            </a:endParaRPr>
          </a:p>
          <a:p>
            <a:pPr algn="r" rtl="1">
              <a:lnSpc>
                <a:spcPct val="100000"/>
              </a:lnSpc>
              <a:spcBef>
                <a:spcPts val="1417"/>
              </a:spcBef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ג)  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0.25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0.75</a:t>
            </a:r>
            <a:endParaRPr b="0" lang="en" sz="3200" spc="-1" strike="noStrike">
              <a:latin typeface="Arial"/>
            </a:endParaRPr>
          </a:p>
          <a:p>
            <a:pPr algn="r" rtl="1">
              <a:lnSpc>
                <a:spcPct val="100000"/>
              </a:lnSpc>
              <a:spcBef>
                <a:spcPts val="1417"/>
              </a:spcBef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ד)  מרכזי תוצאות</a:t>
            </a:r>
            <a:endParaRPr b="0" lang="en" sz="3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846320" y="274320"/>
            <a:ext cx="4150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ג</a:t>
            </a:r>
            <a:r>
              <a:rPr b="0" lang="en" sz="1800" spc="-1" strike="noStrike">
                <a:latin typeface="Arial"/>
              </a:rPr>
              <a:t>3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182880" y="548640"/>
            <a:ext cx="9457200" cy="484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846320" y="274320"/>
            <a:ext cx="4150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ג</a:t>
            </a:r>
            <a:r>
              <a:rPr b="0" lang="en" sz="1800" spc="-1" strike="noStrike">
                <a:latin typeface="Arial"/>
              </a:rPr>
              <a:t>3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1828800" y="731880"/>
            <a:ext cx="6095520" cy="457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4846320" y="274320"/>
            <a:ext cx="4150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ג</a:t>
            </a:r>
            <a:r>
              <a:rPr b="0" lang="en" sz="1800" spc="-1" strike="noStrike">
                <a:latin typeface="Arial"/>
              </a:rPr>
              <a:t>3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1645920" y="731520"/>
            <a:ext cx="6095520" cy="457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4846320" y="274320"/>
            <a:ext cx="4150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ג</a:t>
            </a:r>
            <a:r>
              <a:rPr b="0" lang="en" sz="1800" spc="-1" strike="noStrike">
                <a:latin typeface="Arial"/>
              </a:rPr>
              <a:t>4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274320" y="547560"/>
            <a:ext cx="9457200" cy="493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846320" y="274320"/>
            <a:ext cx="4150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ג</a:t>
            </a:r>
            <a:r>
              <a:rPr b="0" lang="en" sz="1800" spc="-1" strike="noStrike">
                <a:latin typeface="Arial"/>
              </a:rPr>
              <a:t>4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1645920" y="640440"/>
            <a:ext cx="6095520" cy="457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4846320" y="274320"/>
            <a:ext cx="4150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ג</a:t>
            </a:r>
            <a:r>
              <a:rPr b="0" lang="en" sz="1800" spc="-1" strike="noStrike">
                <a:latin typeface="Arial"/>
              </a:rPr>
              <a:t>4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1463040" y="731520"/>
            <a:ext cx="6095520" cy="457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846320" y="274320"/>
            <a:ext cx="4456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ד</a:t>
            </a:r>
            <a:r>
              <a:rPr b="0" lang="en" sz="1800" spc="-1" strike="noStrike">
                <a:latin typeface="Arial"/>
              </a:rPr>
              <a:t>1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235080" y="639000"/>
            <a:ext cx="9457200" cy="484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846320" y="274320"/>
            <a:ext cx="4456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ד</a:t>
            </a:r>
            <a:r>
              <a:rPr b="0" lang="en" sz="1800" spc="-1" strike="noStrike">
                <a:latin typeface="Arial"/>
              </a:rPr>
              <a:t>1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2480400" y="611280"/>
            <a:ext cx="6095520" cy="457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4846320" y="274320"/>
            <a:ext cx="4456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ד</a:t>
            </a:r>
            <a:r>
              <a:rPr b="0" lang="en" sz="1800" spc="-1" strike="noStrike">
                <a:latin typeface="Arial"/>
              </a:rPr>
              <a:t>1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2194560" y="822960"/>
            <a:ext cx="6095520" cy="457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846320" y="274320"/>
            <a:ext cx="4456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ד</a:t>
            </a:r>
            <a:r>
              <a:rPr b="0" lang="en" sz="1800" spc="-1" strike="noStrike">
                <a:latin typeface="Arial"/>
              </a:rPr>
              <a:t>2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274320" y="639000"/>
            <a:ext cx="9457200" cy="484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509400" y="640080"/>
            <a:ext cx="8817120" cy="503028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4846320" y="274320"/>
            <a:ext cx="4528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1</a:t>
            </a:r>
            <a:r>
              <a:rPr b="0" lang="en" sz="1800" spc="-1" strike="noStrike">
                <a:latin typeface="Arial"/>
              </a:rPr>
              <a:t>א</a:t>
            </a:r>
            <a:endParaRPr b="0" lang="en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846320" y="274320"/>
            <a:ext cx="4456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ד</a:t>
            </a:r>
            <a:r>
              <a:rPr b="0" lang="en" sz="1800" spc="-1" strike="noStrike">
                <a:latin typeface="Arial"/>
              </a:rPr>
              <a:t>2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2468880" y="822960"/>
            <a:ext cx="6095520" cy="457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4846320" y="274320"/>
            <a:ext cx="4456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ד</a:t>
            </a:r>
            <a:r>
              <a:rPr b="0" lang="en" sz="1800" spc="-1" strike="noStrike">
                <a:latin typeface="Arial"/>
              </a:rPr>
              <a:t>2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1828800" y="914400"/>
            <a:ext cx="6095520" cy="457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846320" y="274320"/>
            <a:ext cx="4456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ד</a:t>
            </a:r>
            <a:r>
              <a:rPr b="0" lang="en" sz="1800" spc="-1" strike="noStrike">
                <a:latin typeface="Arial"/>
              </a:rPr>
              <a:t>3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326520" y="548640"/>
            <a:ext cx="9457200" cy="484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4846320" y="274320"/>
            <a:ext cx="4456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ד</a:t>
            </a:r>
            <a:r>
              <a:rPr b="0" lang="en" sz="1800" spc="-1" strike="noStrike">
                <a:latin typeface="Arial"/>
              </a:rPr>
              <a:t>3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1828800" y="640440"/>
            <a:ext cx="6095520" cy="457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846320" y="274320"/>
            <a:ext cx="4456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ד</a:t>
            </a:r>
            <a:r>
              <a:rPr b="0" lang="en" sz="1800" spc="-1" strike="noStrike">
                <a:latin typeface="Arial"/>
              </a:rPr>
              <a:t>3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1676880" y="914400"/>
            <a:ext cx="6095520" cy="457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4846320" y="274320"/>
            <a:ext cx="4456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ד</a:t>
            </a:r>
            <a:r>
              <a:rPr b="0" lang="en" sz="1800" spc="-1" strike="noStrike">
                <a:latin typeface="Arial"/>
              </a:rPr>
              <a:t>4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91440" y="548640"/>
            <a:ext cx="9457200" cy="502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4846320" y="274320"/>
            <a:ext cx="4456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ד</a:t>
            </a:r>
            <a:r>
              <a:rPr b="0" lang="en" sz="1800" spc="-1" strike="noStrike">
                <a:latin typeface="Arial"/>
              </a:rPr>
              <a:t>4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1859760" y="822960"/>
            <a:ext cx="6095520" cy="457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846320" y="274320"/>
            <a:ext cx="4456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ד</a:t>
            </a:r>
            <a:r>
              <a:rPr b="0" lang="en" sz="1800" spc="-1" strike="noStrike">
                <a:latin typeface="Arial"/>
              </a:rPr>
              <a:t>4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1951200" y="731520"/>
            <a:ext cx="6095520" cy="457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846320" y="274320"/>
            <a:ext cx="4528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1</a:t>
            </a:r>
            <a:r>
              <a:rPr b="0" lang="en" sz="1800" spc="-1" strike="noStrike">
                <a:latin typeface="Arial"/>
              </a:rPr>
              <a:t>א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274320" y="548640"/>
            <a:ext cx="9417960" cy="515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4846320" y="274320"/>
            <a:ext cx="4528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2</a:t>
            </a:r>
            <a:r>
              <a:rPr b="0" lang="en" sz="1800" spc="-1" strike="noStrike">
                <a:latin typeface="Arial"/>
              </a:rPr>
              <a:t>א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326520" y="731520"/>
            <a:ext cx="9182880" cy="490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4846320" y="274320"/>
            <a:ext cx="4528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2</a:t>
            </a:r>
            <a:r>
              <a:rPr b="0" lang="en" sz="1800" spc="-1" strike="noStrike">
                <a:latin typeface="Arial"/>
              </a:rPr>
              <a:t>א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548640" y="669240"/>
            <a:ext cx="8777880" cy="472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4846320" y="274320"/>
            <a:ext cx="4528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3</a:t>
            </a:r>
            <a:r>
              <a:rPr b="0" lang="en" sz="1800" spc="-1" strike="noStrike">
                <a:latin typeface="Arial"/>
              </a:rPr>
              <a:t>א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417960" y="548640"/>
            <a:ext cx="8359920" cy="501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846320" y="274320"/>
            <a:ext cx="4528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" sz="1800" spc="-1" strike="noStrike">
                <a:latin typeface="Arial"/>
              </a:rPr>
              <a:t>3</a:t>
            </a:r>
            <a:r>
              <a:rPr b="0" lang="en" sz="1800" spc="-1" strike="noStrike">
                <a:latin typeface="Arial"/>
              </a:rPr>
              <a:t>א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640080" y="548640"/>
            <a:ext cx="8229240" cy="493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2020-04-28T08:02:26Z</dcterms:created>
  <dc:creator/>
  <dc:description/>
  <dc:language>en</dc:language>
  <cp:lastModifiedBy/>
  <dcterms:modified xsi:type="dcterms:W3CDTF">2020-05-07T14:33:20Z</dcterms:modified>
  <cp:revision>78</cp:revision>
  <dc:subject/>
  <dc:title/>
</cp:coreProperties>
</file>